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72" r:id="rId6"/>
    <p:sldId id="273" r:id="rId7"/>
    <p:sldId id="258" r:id="rId8"/>
    <p:sldId id="261" r:id="rId9"/>
    <p:sldId id="263" r:id="rId10"/>
    <p:sldId id="262" r:id="rId11"/>
    <p:sldId id="264" r:id="rId12"/>
    <p:sldId id="265" r:id="rId13"/>
    <p:sldId id="269" r:id="rId14"/>
    <p:sldId id="271" r:id="rId15"/>
    <p:sldId id="270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CCB31-B7CE-154A-9A75-E11C227804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0A997-7FC1-9241-89C6-F86A296DE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4BD04-823A-7047-BADB-6176296ED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B2133-09DA-B142-87D4-792558247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B0CA6-785F-2147-A2DC-17724D41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7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C9D14-A50B-344A-8086-49AAD76CE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D9462-D6EB-2A44-A5D1-78DEA2FC2C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4D361-AEA6-4241-9B1B-AB896FF0C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CA924-3EC9-5C4A-90EF-33A777CB9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5F136-AC7F-5C49-AEFB-0B13C65A6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56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7C9983-3216-D74C-90A4-32B2A608A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D55203-F462-8D44-BBD3-367559D7B4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8A731-E775-A246-A180-C228BCE9B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C3164-CB8B-D047-8DDB-2E1886493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A1EAE-04A4-E449-B392-CC5892902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7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400D7-1D74-8643-A696-B3EA5E92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A5C3E-927D-AD48-846D-E54BAEF84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44F74-F581-9348-BEFF-047D9D61F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AC4E5-264B-C248-9EF0-0BB0AE18B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B593D-DA6F-BA40-A957-B52A6372A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23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061C0-5510-7843-BC25-053AD5748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C53210-FC0C-BF4D-98A9-CDC8E77FD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01D8B-979D-E945-8CC8-3AA9DB940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BF1FA-36EB-FC4F-96BD-544B1BF19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F7D85-EFDE-EB49-8B25-2F493CAD1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049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794F2-FD4C-A74D-924D-9D833CE7E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40AC5-E849-B547-857F-68C92A266D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3124E-79E1-474E-8C12-717575537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4086E-211A-AE46-811B-886BAD55E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C22B2-3B55-6D4E-92E0-6EADBFF9E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CB00EC-F0BE-2F4C-9BA3-F8FA430B1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7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74AD1-040E-6E44-AAC1-DB62BB4BD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91440-E3AA-3C45-916F-53218CA2E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912115-0F40-2745-8DF9-54C2882D0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462E4-D4F0-A946-96C8-874571F88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4B83BB-D076-4547-9AB0-A8C5FA19C1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E7BC11-AC5B-C145-8B72-8569C0951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FC0070-F35A-5A47-A228-C4E58E44A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88A4A9-EE05-A049-A920-136DA0D4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655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51BA1-2E7F-A94D-A1D1-08DD4F58E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C4B840-ED21-D749-AF10-2F8B3B91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116201-4C4F-194E-B733-B4D5FFEC6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60EA10-9162-E446-8B4C-961C74405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82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1A3354-D7B1-FC40-A488-1BFE7EBD7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A6E908-54B1-C34D-9DBE-013B0E8FF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A02E3-10AA-544A-8702-7A0334920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7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4A0DA-C152-0944-B6A9-3A9179DBB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31F2F-7EE0-7846-B44A-5FAAE53B2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C7BFCA-9801-4F44-B93F-B61A131D4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FD495C-69B0-E74F-A50C-1EF2B87EA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ECB7D3-0BC1-614B-B21C-8936FCEBF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58F37-3DE1-C947-BBDC-56E1AA818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598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2B8EA-22BC-7748-B695-BA6FD8E43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5E85E-99F0-DA4B-BBA6-9BFECE0C4E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962EE-9F1B-A348-A021-E21B1614C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56577E-9542-3B42-AC34-A6CCA4D0A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92009-E450-3541-98E7-717CE654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73DF7-D387-924E-B134-829E23B16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1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C8D26-5716-C44C-8702-9E558107A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3E001-B349-3942-8ABA-EEC4B4ED2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522F3-3E9C-A24F-8690-FA709525D9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2DAFF-EBEF-EB46-8739-100E55DACE4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7D3DF-C324-3645-A28C-5A0FF7742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CF461-D144-A545-BCC3-F26D5CB5B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27276-EA8B-6547-B780-2F0B574F9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85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127.0.0.1:8000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F1F2C8-798B-4CCE-A851-94AFAF350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EB070-584F-7E45-94A5-6E973B27B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0908" y="1220919"/>
            <a:ext cx="5425781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/>
              <a:t>System Architecture Part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57D7FF-8346-3548-AD81-B5C2F4272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908" y="3700594"/>
            <a:ext cx="5425781" cy="1655762"/>
          </a:xfrm>
        </p:spPr>
        <p:txBody>
          <a:bodyPr>
            <a:normAutofit/>
          </a:bodyPr>
          <a:lstStyle/>
          <a:p>
            <a:pPr algn="l"/>
            <a:r>
              <a:rPr lang="en-US" b="1"/>
              <a:t>Lets scale </a:t>
            </a:r>
            <a:r>
              <a:rPr lang="en-US" b="1" dirty="0"/>
              <a:t>that system!!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02394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148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6F1F2C8-798B-4CCE-A851-94AFAF350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7D0A35-6224-ED4E-B079-84624E2EA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908" y="1220919"/>
            <a:ext cx="542578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Let’s see all this in action !! </a:t>
            </a:r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itchFamily="2" charset="2"/>
              </a:rPr>
              <a:t></a:t>
            </a:r>
            <a:endParaRPr lang="en-US" sz="6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Block Arc 14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02394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380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EA0BC3-FB35-3E4D-96B8-6CD1A77D9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                          6. Scalability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DEC4C-85F6-0249-A8A2-34BB174E7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What happens after we have written our application ?</a:t>
            </a:r>
          </a:p>
          <a:p>
            <a:r>
              <a:rPr lang="en-US" dirty="0"/>
              <a:t>What happens if the application gets viral and billions of people start to access the application data at the same time globally?</a:t>
            </a:r>
          </a:p>
          <a:p>
            <a:r>
              <a:rPr lang="en-US" dirty="0"/>
              <a:t>What sort of considerations we need to take into account ?</a:t>
            </a:r>
          </a:p>
        </p:txBody>
      </p:sp>
    </p:spTree>
    <p:extLst>
      <p:ext uri="{BB962C8B-B14F-4D97-AF65-F5344CB8AC3E}">
        <p14:creationId xmlns:p14="http://schemas.microsoft.com/office/powerpoint/2010/main" val="2872327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39ED2-6A19-3148-83FB-9BF18AE41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</a:t>
            </a:r>
            <a:r>
              <a:rPr lang="en-US" b="1" dirty="0"/>
              <a:t>6. Scalability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C305A-C362-A040-BE8A-C319EAF17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52ED4F-242E-3742-BF0A-64583F24C732}"/>
              </a:ext>
            </a:extLst>
          </p:cNvPr>
          <p:cNvSpPr/>
          <p:nvPr/>
        </p:nvSpPr>
        <p:spPr>
          <a:xfrm>
            <a:off x="2284859" y="2755649"/>
            <a:ext cx="654909" cy="593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iOS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1ADD74-3EFE-4841-9D3A-A9BFEAF34EB9}"/>
              </a:ext>
            </a:extLst>
          </p:cNvPr>
          <p:cNvSpPr/>
          <p:nvPr/>
        </p:nvSpPr>
        <p:spPr>
          <a:xfrm>
            <a:off x="2714152" y="1839140"/>
            <a:ext cx="654909" cy="593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iOS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826EFE-944C-0F4E-BCB4-FF16D62BE5E3}"/>
              </a:ext>
            </a:extLst>
          </p:cNvPr>
          <p:cNvSpPr/>
          <p:nvPr/>
        </p:nvSpPr>
        <p:spPr>
          <a:xfrm>
            <a:off x="1957406" y="3729229"/>
            <a:ext cx="654909" cy="593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6F0601-B8CB-704C-8D12-E78E480B78EE}"/>
              </a:ext>
            </a:extLst>
          </p:cNvPr>
          <p:cNvSpPr/>
          <p:nvPr/>
        </p:nvSpPr>
        <p:spPr>
          <a:xfrm>
            <a:off x="2284860" y="4676993"/>
            <a:ext cx="654909" cy="593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iOS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D39AAE-DF8A-B649-9A0E-D7F8BBB6E45D}"/>
              </a:ext>
            </a:extLst>
          </p:cNvPr>
          <p:cNvSpPr/>
          <p:nvPr/>
        </p:nvSpPr>
        <p:spPr>
          <a:xfrm>
            <a:off x="2714153" y="5593502"/>
            <a:ext cx="654909" cy="593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CD7D05-4830-E540-B6E3-DF5225045959}"/>
              </a:ext>
            </a:extLst>
          </p:cNvPr>
          <p:cNvSpPr/>
          <p:nvPr/>
        </p:nvSpPr>
        <p:spPr>
          <a:xfrm>
            <a:off x="5980386" y="3256141"/>
            <a:ext cx="1495452" cy="13158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  <a:p>
            <a:pPr algn="ctr"/>
            <a:r>
              <a:rPr lang="en-US" dirty="0"/>
              <a:t>I am sick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</p:txBody>
      </p:sp>
      <p:sp>
        <p:nvSpPr>
          <p:cNvPr id="12" name="Magnetic Disk 11">
            <a:extLst>
              <a:ext uri="{FF2B5EF4-FFF2-40B4-BE49-F238E27FC236}">
                <a16:creationId xmlns:a16="http://schemas.microsoft.com/office/drawing/2014/main" id="{7E8C6815-C539-DA4B-BC71-ABE4068E70D2}"/>
              </a:ext>
            </a:extLst>
          </p:cNvPr>
          <p:cNvSpPr/>
          <p:nvPr/>
        </p:nvSpPr>
        <p:spPr>
          <a:xfrm>
            <a:off x="8944303" y="3429000"/>
            <a:ext cx="1135117" cy="89335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F1ED95-D18E-8247-A2A3-BF47863CFCF7}"/>
              </a:ext>
            </a:extLst>
          </p:cNvPr>
          <p:cNvCxnSpPr>
            <a:cxnSpLocks/>
            <a:stCxn id="10" idx="3"/>
            <a:endCxn id="12" idx="2"/>
          </p:cNvCxnSpPr>
          <p:nvPr/>
        </p:nvCxnSpPr>
        <p:spPr>
          <a:xfrm flipV="1">
            <a:off x="7475838" y="3875677"/>
            <a:ext cx="1468465" cy="383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76F31E5-3349-3547-8CC1-AFBE8040BDFC}"/>
              </a:ext>
            </a:extLst>
          </p:cNvPr>
          <p:cNvCxnSpPr/>
          <p:nvPr/>
        </p:nvCxnSpPr>
        <p:spPr>
          <a:xfrm>
            <a:off x="3369061" y="2135702"/>
            <a:ext cx="2611325" cy="14062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C9B71FF-FF9D-E443-B096-8B17AA5F7372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939768" y="3052211"/>
            <a:ext cx="3040617" cy="6181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EFC1217-81B3-8541-888E-97DF4804485F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612315" y="3829323"/>
            <a:ext cx="3368071" cy="1964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4D341F2-1D9C-1346-A90D-21EB28F57D01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2939769" y="3966959"/>
            <a:ext cx="3040617" cy="10065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BAD98B9-BE66-7440-9E0A-B179FD504BB8}"/>
              </a:ext>
            </a:extLst>
          </p:cNvPr>
          <p:cNvCxnSpPr>
            <a:cxnSpLocks/>
          </p:cNvCxnSpPr>
          <p:nvPr/>
        </p:nvCxnSpPr>
        <p:spPr>
          <a:xfrm flipV="1">
            <a:off x="3369061" y="4082383"/>
            <a:ext cx="2611325" cy="170433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977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F7A6E-256C-AE44-82B6-549D2881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</a:t>
            </a:r>
            <a:r>
              <a:rPr lang="en-US" b="1" dirty="0"/>
              <a:t>6. Benchmarking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E2F96-E5EC-DB49-96F2-42A8FF698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•The server processes the client requests and delivers the response back to the user</a:t>
            </a:r>
          </a:p>
          <a:p>
            <a:pPr marL="0" indent="0">
              <a:buNone/>
            </a:pPr>
            <a:r>
              <a:rPr lang="en-IN" dirty="0"/>
              <a:t>•Server can do only a finite number of things</a:t>
            </a:r>
          </a:p>
          <a:p>
            <a:pPr marL="0" indent="0">
              <a:buNone/>
            </a:pPr>
            <a:r>
              <a:rPr lang="en-IN" dirty="0"/>
              <a:t>•How do we measure the number of requests/second a server can handle ?</a:t>
            </a:r>
          </a:p>
          <a:p>
            <a:pPr marL="0" indent="0">
              <a:buNone/>
            </a:pPr>
            <a:r>
              <a:rPr lang="en-IN" dirty="0"/>
              <a:t>•How do we measure latency response time(</a:t>
            </a:r>
            <a:r>
              <a:rPr lang="en-IN" dirty="0" err="1"/>
              <a:t>ms</a:t>
            </a:r>
            <a:r>
              <a:rPr lang="en-IN" dirty="0"/>
              <a:t>) for each new connection or request ?</a:t>
            </a:r>
          </a:p>
          <a:p>
            <a:pPr marL="0" indent="0">
              <a:buNone/>
            </a:pPr>
            <a:r>
              <a:rPr lang="en-IN" dirty="0"/>
              <a:t>•How do we measure throughput in bytes/second ?</a:t>
            </a:r>
          </a:p>
        </p:txBody>
      </p:sp>
    </p:spTree>
    <p:extLst>
      <p:ext uri="{BB962C8B-B14F-4D97-AF65-F5344CB8AC3E}">
        <p14:creationId xmlns:p14="http://schemas.microsoft.com/office/powerpoint/2010/main" val="4220375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F6A276-C63D-FF43-A3BF-B5D1A6ABC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           6. Benchmarking Tools/Reports</a:t>
            </a:r>
            <a:endParaRPr lang="en-US" dirty="0"/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5028C-B4E3-3D41-9709-9597955CC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 1. Apache Bench</a:t>
            </a:r>
          </a:p>
          <a:p>
            <a:pPr marL="0" indent="0">
              <a:buNone/>
            </a:pPr>
            <a:r>
              <a:rPr lang="en-IN" dirty="0"/>
              <a:t> 2.  Apache </a:t>
            </a:r>
            <a:r>
              <a:rPr lang="en-IN" dirty="0" err="1"/>
              <a:t>Jmeter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3. Django-performance-testing framework, etc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Lets Try:</a:t>
            </a:r>
          </a:p>
          <a:p>
            <a:pPr marL="0" indent="0">
              <a:buNone/>
            </a:pPr>
            <a:r>
              <a:rPr lang="en-IN" dirty="0"/>
              <a:t>$ ab -n 100 -c 10 </a:t>
            </a:r>
            <a:r>
              <a:rPr lang="en-IN" dirty="0">
                <a:hlinkClick r:id="rId2"/>
              </a:rPr>
              <a:t>http://127.0.0.1:8000/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-n = Number of requests = 100</a:t>
            </a:r>
          </a:p>
          <a:p>
            <a:pPr marL="0" indent="0">
              <a:buNone/>
            </a:pPr>
            <a:r>
              <a:rPr lang="en-IN" dirty="0"/>
              <a:t>-c = number of concurrent requests = 10</a:t>
            </a:r>
          </a:p>
        </p:txBody>
      </p:sp>
    </p:spTree>
    <p:extLst>
      <p:ext uri="{BB962C8B-B14F-4D97-AF65-F5344CB8AC3E}">
        <p14:creationId xmlns:p14="http://schemas.microsoft.com/office/powerpoint/2010/main" val="1465608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E016C-7132-BB40-B43D-BBBDFD8F3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55FC8-458A-6344-80A9-F793CCC2F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2446B4-9836-CF4E-AC5B-A86722AE4A46}"/>
              </a:ext>
            </a:extLst>
          </p:cNvPr>
          <p:cNvSpPr/>
          <p:nvPr/>
        </p:nvSpPr>
        <p:spPr>
          <a:xfrm>
            <a:off x="2669628" y="3129187"/>
            <a:ext cx="1692165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Throughput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E5C470-D3E3-9E41-93E5-8322D930104D}"/>
              </a:ext>
            </a:extLst>
          </p:cNvPr>
          <p:cNvSpPr/>
          <p:nvPr/>
        </p:nvSpPr>
        <p:spPr>
          <a:xfrm>
            <a:off x="7646152" y="1389965"/>
            <a:ext cx="1259928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Bandwidth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5ABFA9-EC6D-1543-A7A2-6CA7F569E744}"/>
              </a:ext>
            </a:extLst>
          </p:cNvPr>
          <p:cNvSpPr/>
          <p:nvPr/>
        </p:nvSpPr>
        <p:spPr>
          <a:xfrm rot="21357927">
            <a:off x="2030238" y="5095341"/>
            <a:ext cx="125073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Latency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C38480-0F54-CA46-9D2F-66CF613EA21C}"/>
              </a:ext>
            </a:extLst>
          </p:cNvPr>
          <p:cNvSpPr/>
          <p:nvPr/>
        </p:nvSpPr>
        <p:spPr>
          <a:xfrm>
            <a:off x="3652345" y="4619048"/>
            <a:ext cx="1954924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 Phase Commit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54C8D6-969D-B348-A84E-84EBFD7A8F30}"/>
              </a:ext>
            </a:extLst>
          </p:cNvPr>
          <p:cNvSpPr/>
          <p:nvPr/>
        </p:nvSpPr>
        <p:spPr>
          <a:xfrm>
            <a:off x="9434544" y="3740962"/>
            <a:ext cx="125073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3AE839-9E42-9E4E-BFBC-0488BA259597}"/>
              </a:ext>
            </a:extLst>
          </p:cNvPr>
          <p:cNvSpPr/>
          <p:nvPr/>
        </p:nvSpPr>
        <p:spPr>
          <a:xfrm>
            <a:off x="6451379" y="650681"/>
            <a:ext cx="125073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26DF8A-C00A-D94F-911A-9AA4B84B8D77}"/>
              </a:ext>
            </a:extLst>
          </p:cNvPr>
          <p:cNvSpPr/>
          <p:nvPr/>
        </p:nvSpPr>
        <p:spPr>
          <a:xfrm>
            <a:off x="9490718" y="2798926"/>
            <a:ext cx="125073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1A3C1B-A814-B446-AFEA-7950D65E2FF5}"/>
              </a:ext>
            </a:extLst>
          </p:cNvPr>
          <p:cNvSpPr/>
          <p:nvPr/>
        </p:nvSpPr>
        <p:spPr>
          <a:xfrm>
            <a:off x="9229159" y="1979598"/>
            <a:ext cx="125073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Sharding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40530-5BB4-DE44-895E-A48386E7B357}"/>
              </a:ext>
            </a:extLst>
          </p:cNvPr>
          <p:cNvSpPr/>
          <p:nvPr/>
        </p:nvSpPr>
        <p:spPr>
          <a:xfrm>
            <a:off x="8239987" y="633521"/>
            <a:ext cx="125073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Replication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588067-8E38-5B4C-9C13-2CAF235AC6C5}"/>
              </a:ext>
            </a:extLst>
          </p:cNvPr>
          <p:cNvSpPr/>
          <p:nvPr/>
        </p:nvSpPr>
        <p:spPr>
          <a:xfrm>
            <a:off x="344214" y="2842713"/>
            <a:ext cx="1831428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Caching Policy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344D1D-FB6D-5D42-A77F-216424257AE9}"/>
              </a:ext>
            </a:extLst>
          </p:cNvPr>
          <p:cNvSpPr/>
          <p:nvPr/>
        </p:nvSpPr>
        <p:spPr>
          <a:xfrm rot="20457336">
            <a:off x="574786" y="936458"/>
            <a:ext cx="2192720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 Topology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65EB44-9211-C045-BFDA-522C58F8AB83}"/>
              </a:ext>
            </a:extLst>
          </p:cNvPr>
          <p:cNvSpPr/>
          <p:nvPr/>
        </p:nvSpPr>
        <p:spPr>
          <a:xfrm>
            <a:off x="3457904" y="658428"/>
            <a:ext cx="2343806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Eventual Consistency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C8BC30-C463-1442-8544-53A690FE2DC2}"/>
              </a:ext>
            </a:extLst>
          </p:cNvPr>
          <p:cNvSpPr/>
          <p:nvPr/>
        </p:nvSpPr>
        <p:spPr>
          <a:xfrm>
            <a:off x="4703134" y="5218209"/>
            <a:ext cx="1623848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CAP Theorem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75F9D6-32F9-924D-A97D-11790BCE2174}"/>
              </a:ext>
            </a:extLst>
          </p:cNvPr>
          <p:cNvSpPr/>
          <p:nvPr/>
        </p:nvSpPr>
        <p:spPr>
          <a:xfrm>
            <a:off x="290349" y="3589282"/>
            <a:ext cx="1954924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Master-Slave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C40FE50-30C9-D842-975B-C2EECE846113}"/>
              </a:ext>
            </a:extLst>
          </p:cNvPr>
          <p:cNvSpPr/>
          <p:nvPr/>
        </p:nvSpPr>
        <p:spPr>
          <a:xfrm>
            <a:off x="453915" y="2063855"/>
            <a:ext cx="2124403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Cache Invalidation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6EA4D2-A128-DA49-993E-B4D138AF6338}"/>
              </a:ext>
            </a:extLst>
          </p:cNvPr>
          <p:cNvSpPr/>
          <p:nvPr/>
        </p:nvSpPr>
        <p:spPr>
          <a:xfrm>
            <a:off x="3126178" y="1548634"/>
            <a:ext cx="2259724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Point of Failure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83E432-0864-3D40-B117-2F58454A247D}"/>
              </a:ext>
            </a:extLst>
          </p:cNvPr>
          <p:cNvSpPr/>
          <p:nvPr/>
        </p:nvSpPr>
        <p:spPr>
          <a:xfrm>
            <a:off x="8900750" y="4883592"/>
            <a:ext cx="125073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RPC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D9B132-0211-7D46-B001-655AEEABE044}"/>
              </a:ext>
            </a:extLst>
          </p:cNvPr>
          <p:cNvSpPr/>
          <p:nvPr/>
        </p:nvSpPr>
        <p:spPr>
          <a:xfrm>
            <a:off x="453915" y="4465856"/>
            <a:ext cx="156604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Microservice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CA947E7-74BF-CE49-9AF7-B11DD436AC2B}"/>
              </a:ext>
            </a:extLst>
          </p:cNvPr>
          <p:cNvSpPr/>
          <p:nvPr/>
        </p:nvSpPr>
        <p:spPr>
          <a:xfrm>
            <a:off x="6916876" y="2645336"/>
            <a:ext cx="196149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 Queue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E65ECF-A9AB-DF4C-9712-4371DA1B0A23}"/>
              </a:ext>
            </a:extLst>
          </p:cNvPr>
          <p:cNvSpPr/>
          <p:nvPr/>
        </p:nvSpPr>
        <p:spPr>
          <a:xfrm rot="1701976">
            <a:off x="9816662" y="859740"/>
            <a:ext cx="196149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Load-Balancing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14EBF93-874D-7849-8D5E-0C56C2E177FB}"/>
              </a:ext>
            </a:extLst>
          </p:cNvPr>
          <p:cNvSpPr/>
          <p:nvPr/>
        </p:nvSpPr>
        <p:spPr>
          <a:xfrm>
            <a:off x="6823396" y="3614784"/>
            <a:ext cx="196149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 Heartbeat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6209F1E-100D-DB4E-BB04-DA51FA875FA8}"/>
              </a:ext>
            </a:extLst>
          </p:cNvPr>
          <p:cNvSpPr/>
          <p:nvPr/>
        </p:nvSpPr>
        <p:spPr>
          <a:xfrm>
            <a:off x="5903738" y="1908193"/>
            <a:ext cx="196149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Auto-Scaling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FE06414-5A69-AE4E-A8E3-FCA34997147C}"/>
              </a:ext>
            </a:extLst>
          </p:cNvPr>
          <p:cNvSpPr/>
          <p:nvPr/>
        </p:nvSpPr>
        <p:spPr>
          <a:xfrm>
            <a:off x="3942247" y="2355984"/>
            <a:ext cx="196149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Tolerance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ABEB8A-5962-784F-98A9-819D59986B6B}"/>
              </a:ext>
            </a:extLst>
          </p:cNvPr>
          <p:cNvSpPr/>
          <p:nvPr/>
        </p:nvSpPr>
        <p:spPr>
          <a:xfrm rot="1491603">
            <a:off x="636862" y="5616650"/>
            <a:ext cx="196149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Consistent Hashing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BF34E3F-EDD3-634D-8B42-B431257213AB}"/>
              </a:ext>
            </a:extLst>
          </p:cNvPr>
          <p:cNvSpPr/>
          <p:nvPr/>
        </p:nvSpPr>
        <p:spPr>
          <a:xfrm>
            <a:off x="4100116" y="3700334"/>
            <a:ext cx="1961491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 Indexing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95FD25C-3A19-594C-B55A-78E4A9C42EF5}"/>
              </a:ext>
            </a:extLst>
          </p:cNvPr>
          <p:cNvSpPr/>
          <p:nvPr/>
        </p:nvSpPr>
        <p:spPr>
          <a:xfrm>
            <a:off x="6992217" y="4362610"/>
            <a:ext cx="1623848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Sticky Session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608140-1269-D744-A528-92C8D3C9CB33}"/>
              </a:ext>
            </a:extLst>
          </p:cNvPr>
          <p:cNvSpPr/>
          <p:nvPr/>
        </p:nvSpPr>
        <p:spPr>
          <a:xfrm>
            <a:off x="9490718" y="5681196"/>
            <a:ext cx="1592317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Reverse Proxy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8D18D2C-3520-4B4C-8C61-5FA7B4D55C04}"/>
              </a:ext>
            </a:extLst>
          </p:cNvPr>
          <p:cNvSpPr/>
          <p:nvPr/>
        </p:nvSpPr>
        <p:spPr>
          <a:xfrm>
            <a:off x="5903738" y="6020671"/>
            <a:ext cx="2522606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Denial of Service Attack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0E62287-56B0-C240-8843-C7D37F833F67}"/>
              </a:ext>
            </a:extLst>
          </p:cNvPr>
          <p:cNvSpPr/>
          <p:nvPr/>
        </p:nvSpPr>
        <p:spPr>
          <a:xfrm>
            <a:off x="3237063" y="5935201"/>
            <a:ext cx="2249459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 Benchmarking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244B2EE-3450-1544-B8F3-3A377705BFE6}"/>
              </a:ext>
            </a:extLst>
          </p:cNvPr>
          <p:cNvSpPr/>
          <p:nvPr/>
        </p:nvSpPr>
        <p:spPr>
          <a:xfrm>
            <a:off x="2028497" y="4047901"/>
            <a:ext cx="1623848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Federation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098ACF4-7D02-6141-BEE1-4D62AB44E3F9}"/>
              </a:ext>
            </a:extLst>
          </p:cNvPr>
          <p:cNvSpPr/>
          <p:nvPr/>
        </p:nvSpPr>
        <p:spPr>
          <a:xfrm>
            <a:off x="4795345" y="3005507"/>
            <a:ext cx="1623848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NoSQL-BASE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FEAD9BC-8BF5-E846-86FF-204AEE307CDD}"/>
              </a:ext>
            </a:extLst>
          </p:cNvPr>
          <p:cNvSpPr/>
          <p:nvPr/>
        </p:nvSpPr>
        <p:spPr>
          <a:xfrm>
            <a:off x="6955220" y="5446769"/>
            <a:ext cx="1623848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Normailzation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889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0D94F-E222-124F-83DE-A63057F31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7EBB1-533E-304D-8915-167CFFDB5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E033E8-BD80-A14E-B17E-8C1E98E55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633" y="0"/>
            <a:ext cx="67467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263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A8FAC-FE13-1F4C-AA03-68D95896C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8897" y="1539765"/>
            <a:ext cx="9144000" cy="2317531"/>
          </a:xfrm>
        </p:spPr>
        <p:txBody>
          <a:bodyPr>
            <a:normAutofit/>
          </a:bodyPr>
          <a:lstStyle/>
          <a:p>
            <a:r>
              <a:rPr lang="en-US" b="1" dirty="0"/>
              <a:t>Stay Tuned for Next Session</a:t>
            </a:r>
            <a:br>
              <a:rPr lang="en-US" b="1" dirty="0"/>
            </a:br>
            <a:r>
              <a:rPr lang="en-US" b="1" dirty="0"/>
              <a:t>Questions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A2DAEC-5782-824F-A57F-AFDD1C6EC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47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1EE64-EEB0-0843-8A80-A5BBD38AB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                 </a:t>
            </a:r>
            <a:r>
              <a:rPr lang="en-US" b="1"/>
              <a:t>What We will be learning ?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79216-E0AE-AF47-8D8B-08AB89FB4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 Building a Client-Server Application</a:t>
            </a:r>
          </a:p>
          <a:p>
            <a:pPr marL="0" indent="0">
              <a:buNone/>
            </a:pPr>
            <a:r>
              <a:rPr lang="en-US" dirty="0"/>
              <a:t>2. </a:t>
            </a:r>
            <a:r>
              <a:rPr lang="en-US" dirty="0" err="1"/>
              <a:t>SwiftUI</a:t>
            </a:r>
            <a:r>
              <a:rPr lang="en-US" dirty="0"/>
              <a:t> framework and MVVM design</a:t>
            </a:r>
          </a:p>
          <a:p>
            <a:pPr marL="0" indent="0">
              <a:buNone/>
            </a:pPr>
            <a:r>
              <a:rPr lang="en-US" dirty="0"/>
              <a:t>3. Django Server and MVT design</a:t>
            </a:r>
          </a:p>
          <a:p>
            <a:pPr marL="0" indent="0">
              <a:buNone/>
            </a:pPr>
            <a:r>
              <a:rPr lang="en-US" dirty="0"/>
              <a:t>4. Postgres(SQL dB)</a:t>
            </a:r>
          </a:p>
          <a:p>
            <a:pPr marL="0" indent="0">
              <a:buNone/>
            </a:pPr>
            <a:r>
              <a:rPr lang="en-US" dirty="0"/>
              <a:t>5. Demo</a:t>
            </a:r>
          </a:p>
          <a:p>
            <a:pPr marL="0" indent="0">
              <a:buNone/>
            </a:pPr>
            <a:r>
              <a:rPr lang="en-US" dirty="0"/>
              <a:t>6. Scalability and Benchmarking</a:t>
            </a:r>
          </a:p>
        </p:txBody>
      </p:sp>
    </p:spTree>
    <p:extLst>
      <p:ext uri="{BB962C8B-B14F-4D97-AF65-F5344CB8AC3E}">
        <p14:creationId xmlns:p14="http://schemas.microsoft.com/office/powerpoint/2010/main" val="2478106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D3458-9CA1-1545-8072-76226DF9E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</a:t>
            </a:r>
            <a:r>
              <a:rPr lang="en-US" b="1" dirty="0"/>
              <a:t>1.</a:t>
            </a:r>
            <a:r>
              <a:rPr lang="en-US" dirty="0"/>
              <a:t> </a:t>
            </a:r>
            <a:r>
              <a:rPr lang="en-US" b="1" dirty="0"/>
              <a:t>Client-Server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14CE1-740A-2B4F-9345-758A32C21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 Side: iOS Client that uses </a:t>
            </a:r>
            <a:r>
              <a:rPr lang="en-US" dirty="0" err="1"/>
              <a:t>SwiftUI</a:t>
            </a:r>
            <a:r>
              <a:rPr lang="en-US" dirty="0"/>
              <a:t> framework and MVVM</a:t>
            </a:r>
          </a:p>
          <a:p>
            <a:r>
              <a:rPr lang="en-US" dirty="0"/>
              <a:t>Server Side: Django server using MVT in Python + Postgres Db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BDE11D-E707-294D-8B01-8AD1390D3739}"/>
              </a:ext>
            </a:extLst>
          </p:cNvPr>
          <p:cNvSpPr/>
          <p:nvPr/>
        </p:nvSpPr>
        <p:spPr>
          <a:xfrm>
            <a:off x="2175642" y="3429000"/>
            <a:ext cx="1471448" cy="15555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iOS Client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B00F24-F1FE-0246-9AE2-133D33FB3173}"/>
              </a:ext>
            </a:extLst>
          </p:cNvPr>
          <p:cNvSpPr/>
          <p:nvPr/>
        </p:nvSpPr>
        <p:spPr>
          <a:xfrm>
            <a:off x="5943601" y="3429000"/>
            <a:ext cx="1471448" cy="15555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  <a:p>
            <a:pPr algn="ctr"/>
            <a:r>
              <a:rPr lang="en-US" dirty="0"/>
              <a:t>(Django)</a:t>
            </a:r>
          </a:p>
        </p:txBody>
      </p:sp>
      <p:sp>
        <p:nvSpPr>
          <p:cNvPr id="7" name="Magnetic Disk 6">
            <a:extLst>
              <a:ext uri="{FF2B5EF4-FFF2-40B4-BE49-F238E27FC236}">
                <a16:creationId xmlns:a16="http://schemas.microsoft.com/office/drawing/2014/main" id="{208A5569-7705-FA4A-B0CB-658B78FA3F34}"/>
              </a:ext>
            </a:extLst>
          </p:cNvPr>
          <p:cNvSpPr/>
          <p:nvPr/>
        </p:nvSpPr>
        <p:spPr>
          <a:xfrm>
            <a:off x="8261131" y="3654973"/>
            <a:ext cx="1418896" cy="110358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Postgres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BB0955E-55DE-014A-9F33-82CD93C0DDEE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647090" y="4206766"/>
            <a:ext cx="229651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8254C51-795F-D340-87B7-E09FB0021AE3}"/>
              </a:ext>
            </a:extLst>
          </p:cNvPr>
          <p:cNvCxnSpPr>
            <a:cxnSpLocks/>
          </p:cNvCxnSpPr>
          <p:nvPr/>
        </p:nvCxnSpPr>
        <p:spPr>
          <a:xfrm>
            <a:off x="7415049" y="4206766"/>
            <a:ext cx="84608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2694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BA94CB-5300-8342-BF93-64779DA81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                </a:t>
            </a:r>
            <a:r>
              <a:rPr lang="en-US" b="1" dirty="0"/>
              <a:t>2.</a:t>
            </a:r>
            <a:r>
              <a:rPr lang="en-US" dirty="0"/>
              <a:t> </a:t>
            </a:r>
            <a:r>
              <a:rPr lang="en-US" b="1" dirty="0"/>
              <a:t>MVVM Design Paradigm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0492D-3B57-9947-B8FB-2697B8EDC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Works in concert with the concept of “reactive” user-interfaces.</a:t>
            </a:r>
          </a:p>
          <a:p>
            <a:r>
              <a:rPr lang="en-US" dirty="0"/>
              <a:t>Must be adhered to for </a:t>
            </a:r>
            <a:r>
              <a:rPr lang="en-US" dirty="0" err="1"/>
              <a:t>SwiftUI</a:t>
            </a:r>
            <a:r>
              <a:rPr lang="en-US" dirty="0"/>
              <a:t> to work</a:t>
            </a:r>
          </a:p>
          <a:p>
            <a:r>
              <a:rPr lang="en-US" dirty="0"/>
              <a:t>MVVM != MVC(Model View Controller used by </a:t>
            </a:r>
            <a:r>
              <a:rPr lang="en-US" dirty="0" err="1"/>
              <a:t>UIKit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52295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7662C-2829-B945-B545-5455129E2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82F49-B232-E141-9145-A01EBB629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E2D998-A562-D545-AF59-7751CC3DD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89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5D2C-1D9C-E749-A27E-9905220B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7DFD2-DCBB-1F41-A1A3-2A0240AA6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208493-6AA9-6243-A712-B52650603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5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A348B-0090-CA40-8692-289BA6A5E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MVVM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BD665-AB26-4E41-A4B7-6D53C9411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1C3983-E7D8-894B-8193-71F765BE1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971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A30CB-BA15-C349-87BF-C7A4246DE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</a:t>
            </a:r>
            <a:r>
              <a:rPr lang="en-US" b="1" dirty="0"/>
              <a:t>3. Model View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342F2-8B87-9E43-9BB3-51F900CCE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/>
              <a:t>urls.py</a:t>
            </a:r>
            <a:r>
              <a:rPr lang="en-US" b="1" dirty="0"/>
              <a:t>: </a:t>
            </a:r>
            <a:r>
              <a:rPr lang="en-US" dirty="0"/>
              <a:t>Determines what </a:t>
            </a:r>
            <a:r>
              <a:rPr lang="en-US" dirty="0" err="1"/>
              <a:t>urls</a:t>
            </a:r>
            <a:r>
              <a:rPr lang="en-US" dirty="0"/>
              <a:t>(routes) a client can go to</a:t>
            </a:r>
          </a:p>
          <a:p>
            <a:pPr marL="0" indent="0">
              <a:buNone/>
            </a:pPr>
            <a:r>
              <a:rPr lang="en-US" b="1" dirty="0" err="1"/>
              <a:t>Views.py</a:t>
            </a:r>
            <a:r>
              <a:rPr lang="en-US" b="1" dirty="0"/>
              <a:t>: </a:t>
            </a:r>
            <a:r>
              <a:rPr lang="en-US" dirty="0"/>
              <a:t>Decides what should happen when the client makes a </a:t>
            </a:r>
            <a:r>
              <a:rPr lang="en-US" dirty="0" err="1"/>
              <a:t>url</a:t>
            </a:r>
            <a:r>
              <a:rPr lang="en-US" dirty="0"/>
              <a:t> request</a:t>
            </a:r>
          </a:p>
          <a:p>
            <a:pPr marL="0" indent="0">
              <a:buNone/>
            </a:pPr>
            <a:r>
              <a:rPr lang="en-US" b="1" dirty="0" err="1"/>
              <a:t>Models.py</a:t>
            </a:r>
            <a:r>
              <a:rPr lang="en-US" b="1" dirty="0"/>
              <a:t>: </a:t>
            </a:r>
            <a:r>
              <a:rPr lang="en-US" dirty="0"/>
              <a:t>Define the types of data we store inside the database</a:t>
            </a:r>
          </a:p>
          <a:p>
            <a:pPr marL="0" indent="0">
              <a:buNone/>
            </a:pPr>
            <a:r>
              <a:rPr lang="en-US" b="1" dirty="0"/>
              <a:t>Template: </a:t>
            </a:r>
            <a:r>
              <a:rPr lang="en-US" dirty="0"/>
              <a:t>Template engine to manage Html files for a web App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469309-A0E4-3947-A19D-E5756416C9DF}"/>
              </a:ext>
            </a:extLst>
          </p:cNvPr>
          <p:cNvSpPr/>
          <p:nvPr/>
        </p:nvSpPr>
        <p:spPr>
          <a:xfrm>
            <a:off x="6727934" y="1914370"/>
            <a:ext cx="1322173" cy="1322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Models.py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A8751D-3C80-3740-A112-74A40B8DC540}"/>
              </a:ext>
            </a:extLst>
          </p:cNvPr>
          <p:cNvSpPr/>
          <p:nvPr/>
        </p:nvSpPr>
        <p:spPr>
          <a:xfrm>
            <a:off x="4475845" y="1914370"/>
            <a:ext cx="1322173" cy="1322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Views.py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DCF81E-EECE-094B-A357-49E705EEC082}"/>
              </a:ext>
            </a:extLst>
          </p:cNvPr>
          <p:cNvSpPr/>
          <p:nvPr/>
        </p:nvSpPr>
        <p:spPr>
          <a:xfrm>
            <a:off x="8980023" y="1914370"/>
            <a:ext cx="1322173" cy="1322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Template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Htmls</a:t>
            </a:r>
            <a:r>
              <a:rPr lang="en-US" dirty="0"/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900B8D-80FE-A747-ACB2-F94B7AE3C070}"/>
              </a:ext>
            </a:extLst>
          </p:cNvPr>
          <p:cNvSpPr/>
          <p:nvPr/>
        </p:nvSpPr>
        <p:spPr>
          <a:xfrm>
            <a:off x="2223756" y="1914371"/>
            <a:ext cx="1322173" cy="1322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Urls.py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909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733A75-97CB-A64B-B08E-18326277D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</a:t>
            </a:r>
            <a:r>
              <a:rPr lang="en-US" b="1" dirty="0"/>
              <a:t>4. PostgreSQL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94745-B49B-E846-B0EF-0B86F3D59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/>
              <a:t>Object Relational Database system</a:t>
            </a:r>
          </a:p>
          <a:p>
            <a:r>
              <a:rPr lang="en-US" sz="1800" err="1"/>
              <a:t>Settings.py</a:t>
            </a:r>
            <a:r>
              <a:rPr lang="en-US" sz="1800"/>
              <a:t>: Choose the dB of your choice</a:t>
            </a:r>
          </a:p>
          <a:p>
            <a:pPr marL="0" indent="0">
              <a:buNone/>
            </a:pPr>
            <a:r>
              <a:rPr lang="en-IN" sz="1800"/>
              <a:t>DATABASES = {</a:t>
            </a:r>
          </a:p>
          <a:p>
            <a:pPr marL="0" indent="0">
              <a:buNone/>
            </a:pPr>
            <a:r>
              <a:rPr lang="en-IN" sz="1800"/>
              <a:t>    'default': {</a:t>
            </a:r>
          </a:p>
          <a:p>
            <a:pPr marL="0" indent="0">
              <a:buNone/>
            </a:pPr>
            <a:r>
              <a:rPr lang="en-IN" sz="1800"/>
              <a:t>        'ENGINE': 'django.db.backends.postgresql_psycopg2',</a:t>
            </a:r>
          </a:p>
          <a:p>
            <a:pPr marL="0" indent="0">
              <a:buNone/>
            </a:pPr>
            <a:r>
              <a:rPr lang="en-IN" sz="1800"/>
              <a:t>        'NAME': '</a:t>
            </a:r>
            <a:r>
              <a:rPr lang="en-IN" sz="1800" err="1"/>
              <a:t>postgres</a:t>
            </a:r>
            <a:r>
              <a:rPr lang="en-IN" sz="1800"/>
              <a:t>',</a:t>
            </a:r>
          </a:p>
          <a:p>
            <a:pPr marL="0" indent="0">
              <a:buNone/>
            </a:pPr>
            <a:r>
              <a:rPr lang="en-IN" sz="1800"/>
              <a:t>        'USER': '</a:t>
            </a:r>
            <a:r>
              <a:rPr lang="en-IN" sz="1800" err="1"/>
              <a:t>amrbhardwaj</a:t>
            </a:r>
            <a:r>
              <a:rPr lang="en-IN" sz="1800"/>
              <a:t>',               </a:t>
            </a:r>
          </a:p>
          <a:p>
            <a:pPr marL="0" indent="0">
              <a:buNone/>
            </a:pPr>
            <a:r>
              <a:rPr lang="en-IN" sz="1800"/>
              <a:t>        'HOST': '127.0.0.1',</a:t>
            </a:r>
          </a:p>
          <a:p>
            <a:pPr marL="0" indent="0">
              <a:buNone/>
            </a:pPr>
            <a:r>
              <a:rPr lang="en-IN" sz="1800"/>
              <a:t>        'PORT': '5432',</a:t>
            </a:r>
          </a:p>
          <a:p>
            <a:pPr marL="0" indent="0">
              <a:buNone/>
            </a:pPr>
            <a:r>
              <a:rPr lang="en-IN" sz="1800"/>
              <a:t>    }</a:t>
            </a:r>
          </a:p>
          <a:p>
            <a:pPr marL="0" indent="0">
              <a:buNone/>
            </a:pPr>
            <a:r>
              <a:rPr lang="en-IN" sz="1800"/>
              <a:t>}</a:t>
            </a:r>
          </a:p>
          <a:p>
            <a:pPr marL="0" indent="0">
              <a:buNone/>
            </a:pPr>
            <a:endParaRPr lang="en-US" sz="180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649073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564</Words>
  <Application>Microsoft Macintosh PowerPoint</Application>
  <PresentationFormat>Widescreen</PresentationFormat>
  <Paragraphs>111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System Architecture Part 1</vt:lpstr>
      <vt:lpstr>                 What We will be learning ?</vt:lpstr>
      <vt:lpstr>                        1. Client-Server App</vt:lpstr>
      <vt:lpstr>                2. MVVM Design Paradigm</vt:lpstr>
      <vt:lpstr>PowerPoint Presentation</vt:lpstr>
      <vt:lpstr>PowerPoint Presentation</vt:lpstr>
      <vt:lpstr>                          MVVM Design</vt:lpstr>
      <vt:lpstr>                    3. Model View Template</vt:lpstr>
      <vt:lpstr>                           4. PostgreSQL</vt:lpstr>
      <vt:lpstr>Let’s see all this in action !! </vt:lpstr>
      <vt:lpstr>                          6. Scalability</vt:lpstr>
      <vt:lpstr>                             6. Scalability</vt:lpstr>
      <vt:lpstr>                        6. Benchmarking</vt:lpstr>
      <vt:lpstr>           6. Benchmarking Tools/Reports</vt:lpstr>
      <vt:lpstr>PowerPoint Presentation</vt:lpstr>
      <vt:lpstr>PowerPoint Presentation</vt:lpstr>
      <vt:lpstr>Stay Tuned for Next Session 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Architecture Part 1</dc:title>
  <dc:creator>Bhardwaj, Amrit Dilip</dc:creator>
  <cp:lastModifiedBy>Bhardwaj, Amrit Dilip</cp:lastModifiedBy>
  <cp:revision>11</cp:revision>
  <dcterms:created xsi:type="dcterms:W3CDTF">2020-07-08T13:37:18Z</dcterms:created>
  <dcterms:modified xsi:type="dcterms:W3CDTF">2020-07-08T18:28:01Z</dcterms:modified>
</cp:coreProperties>
</file>

<file path=docProps/thumbnail.jpeg>
</file>